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5" r:id="rId8"/>
    <p:sldId id="262" r:id="rId9"/>
    <p:sldId id="263" r:id="rId10"/>
    <p:sldId id="264" r:id="rId11"/>
    <p:sldId id="266" r:id="rId12"/>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65441" autoAdjust="0"/>
    <p:restoredTop sz="79537" autoAdjust="0"/>
  </p:normalViewPr>
  <p:slideViewPr>
    <p:cSldViewPr snapToGrid="0">
      <p:cViewPr>
        <p:scale>
          <a:sx n="90" d="100"/>
          <a:sy n="90" d="100"/>
        </p:scale>
        <p:origin x="-594" y="-1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761325-7349-43C8-8222-715A1087E8CA}" type="datetimeFigureOut">
              <a:rPr lang="en-US" smtClean="0"/>
              <a:t>3/18/2025</a:t>
            </a:fld>
            <a:endParaRPr lang="en-US"/>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8268CA-CF7A-4D5A-B4F8-1A0B711962DE}" type="slidenum">
              <a:rPr lang="en-US" smtClean="0"/>
              <a:t>‹#›</a:t>
            </a:fld>
            <a:endParaRPr lang="en-US"/>
          </a:p>
        </p:txBody>
      </p:sp>
    </p:spTree>
    <p:extLst>
      <p:ext uri="{BB962C8B-B14F-4D97-AF65-F5344CB8AC3E}">
        <p14:creationId xmlns:p14="http://schemas.microsoft.com/office/powerpoint/2010/main" val="545269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ctr" defTabSz="914400" rtl="1" eaLnBrk="1" fontAlgn="auto" latinLnBrk="0" hangingPunct="1">
              <a:lnSpc>
                <a:spcPct val="100000"/>
              </a:lnSpc>
              <a:spcBef>
                <a:spcPts val="0"/>
              </a:spcBef>
              <a:spcAft>
                <a:spcPts val="0"/>
              </a:spcAft>
              <a:buClrTx/>
              <a:buSzTx/>
              <a:buFontTx/>
              <a:buNone/>
              <a:tabLst/>
              <a:defRPr/>
            </a:pPr>
            <a:endParaRPr lang="ar-IQ" sz="1200" b="1" dirty="0" smtClean="0">
              <a:latin typeface="Algerian" panose="04020705040A02060702" pitchFamily="82" charset="0"/>
            </a:endParaRPr>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1</a:t>
            </a:fld>
            <a:endParaRPr lang="en-US"/>
          </a:p>
        </p:txBody>
      </p:sp>
    </p:spTree>
    <p:extLst>
      <p:ext uri="{BB962C8B-B14F-4D97-AF65-F5344CB8AC3E}">
        <p14:creationId xmlns:p14="http://schemas.microsoft.com/office/powerpoint/2010/main" val="3377581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en-US"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10</a:t>
            </a:fld>
            <a:endParaRPr lang="en-US"/>
          </a:p>
        </p:txBody>
      </p:sp>
    </p:spTree>
    <p:extLst>
      <p:ext uri="{BB962C8B-B14F-4D97-AF65-F5344CB8AC3E}">
        <p14:creationId xmlns:p14="http://schemas.microsoft.com/office/powerpoint/2010/main" val="2811421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ctr" rtl="1"/>
            <a:endParaRPr lang="en-US"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2</a:t>
            </a:fld>
            <a:endParaRPr lang="en-US"/>
          </a:p>
        </p:txBody>
      </p:sp>
    </p:spTree>
    <p:extLst>
      <p:ext uri="{BB962C8B-B14F-4D97-AF65-F5344CB8AC3E}">
        <p14:creationId xmlns:p14="http://schemas.microsoft.com/office/powerpoint/2010/main" val="3705040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1">
              <a:buNone/>
            </a:pPr>
            <a:endParaRPr lang="ar"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3</a:t>
            </a:fld>
            <a:endParaRPr lang="en-US"/>
          </a:p>
        </p:txBody>
      </p:sp>
    </p:spTree>
    <p:extLst>
      <p:ext uri="{BB962C8B-B14F-4D97-AF65-F5344CB8AC3E}">
        <p14:creationId xmlns:p14="http://schemas.microsoft.com/office/powerpoint/2010/main" val="3989020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1">
              <a:buNone/>
            </a:pPr>
            <a:endParaRPr lang="en-US"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4</a:t>
            </a:fld>
            <a:endParaRPr lang="en-US"/>
          </a:p>
        </p:txBody>
      </p:sp>
    </p:spTree>
    <p:extLst>
      <p:ext uri="{BB962C8B-B14F-4D97-AF65-F5344CB8AC3E}">
        <p14:creationId xmlns:p14="http://schemas.microsoft.com/office/powerpoint/2010/main" val="2793386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1">
              <a:buNone/>
            </a:pPr>
            <a:endParaRPr lang="ar-IQ" b="0" dirty="0" smtClean="0">
              <a:solidFill>
                <a:srgbClr val="FF0000"/>
              </a:solidFill>
            </a:endParaRPr>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5</a:t>
            </a:fld>
            <a:endParaRPr lang="en-US"/>
          </a:p>
        </p:txBody>
      </p:sp>
    </p:spTree>
    <p:extLst>
      <p:ext uri="{BB962C8B-B14F-4D97-AF65-F5344CB8AC3E}">
        <p14:creationId xmlns:p14="http://schemas.microsoft.com/office/powerpoint/2010/main" val="4194500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1">
              <a:buNone/>
            </a:pPr>
            <a:endParaRPr lang="en-US"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6</a:t>
            </a:fld>
            <a:endParaRPr lang="en-US"/>
          </a:p>
        </p:txBody>
      </p:sp>
    </p:spTree>
    <p:extLst>
      <p:ext uri="{BB962C8B-B14F-4D97-AF65-F5344CB8AC3E}">
        <p14:creationId xmlns:p14="http://schemas.microsoft.com/office/powerpoint/2010/main" val="4023111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a:buNone/>
            </a:pPr>
            <a:endParaRPr lang="ar"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7</a:t>
            </a:fld>
            <a:endParaRPr lang="en-US"/>
          </a:p>
        </p:txBody>
      </p:sp>
    </p:spTree>
    <p:extLst>
      <p:ext uri="{BB962C8B-B14F-4D97-AF65-F5344CB8AC3E}">
        <p14:creationId xmlns:p14="http://schemas.microsoft.com/office/powerpoint/2010/main" val="2472399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1">
              <a:buNone/>
            </a:pPr>
            <a:endParaRPr lang="en-US"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8</a:t>
            </a:fld>
            <a:endParaRPr lang="en-US"/>
          </a:p>
        </p:txBody>
      </p:sp>
    </p:spTree>
    <p:extLst>
      <p:ext uri="{BB962C8B-B14F-4D97-AF65-F5344CB8AC3E}">
        <p14:creationId xmlns:p14="http://schemas.microsoft.com/office/powerpoint/2010/main" val="39503665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justLow" rtl="1">
              <a:buNone/>
            </a:pPr>
            <a:endParaRPr lang="en-US" dirty="0" smtClean="0"/>
          </a:p>
        </p:txBody>
      </p:sp>
      <p:sp>
        <p:nvSpPr>
          <p:cNvPr id="4" name="عنصر نائب لرقم الشريحة 3"/>
          <p:cNvSpPr>
            <a:spLocks noGrp="1"/>
          </p:cNvSpPr>
          <p:nvPr>
            <p:ph type="sldNum" sz="quarter" idx="10"/>
          </p:nvPr>
        </p:nvSpPr>
        <p:spPr/>
        <p:txBody>
          <a:bodyPr/>
          <a:lstStyle/>
          <a:p>
            <a:fld id="{F48268CA-CF7A-4D5A-B4F8-1A0B711962DE}" type="slidenum">
              <a:rPr lang="en-US" smtClean="0"/>
              <a:t>9</a:t>
            </a:fld>
            <a:endParaRPr lang="en-US"/>
          </a:p>
        </p:txBody>
      </p:sp>
    </p:spTree>
    <p:extLst>
      <p:ext uri="{BB962C8B-B14F-4D97-AF65-F5344CB8AC3E}">
        <p14:creationId xmlns:p14="http://schemas.microsoft.com/office/powerpoint/2010/main" val="3334972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EAD0C292-12F9-4FD0-8996-B1F7FD7EF77B}" type="datetimeFigureOut">
              <a:rPr lang="en-US" smtClean="0"/>
              <a:t>3/18/2025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17126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EAD0C292-12F9-4FD0-8996-B1F7FD7EF77B}" type="datetimeFigureOut">
              <a:rPr lang="en-US" smtClean="0"/>
              <a:t>3/18/2025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1518445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EAD0C292-12F9-4FD0-8996-B1F7FD7EF77B}" type="datetimeFigureOut">
              <a:rPr lang="en-US" smtClean="0"/>
              <a:t>3/18/2025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364095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EAD0C292-12F9-4FD0-8996-B1F7FD7EF77B}" type="datetimeFigureOut">
              <a:rPr lang="en-US" smtClean="0"/>
              <a:t>3/18/2025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2496691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EAD0C292-12F9-4FD0-8996-B1F7FD7EF77B}" type="datetimeFigureOut">
              <a:rPr lang="en-US" smtClean="0"/>
              <a:t>3/18/2025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3903253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EAD0C292-12F9-4FD0-8996-B1F7FD7EF77B}" type="datetimeFigureOut">
              <a:rPr lang="en-US" smtClean="0"/>
              <a:t>3/18/2025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2540487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EAD0C292-12F9-4FD0-8996-B1F7FD7EF77B}" type="datetimeFigureOut">
              <a:rPr lang="en-US" smtClean="0"/>
              <a:t>3/18/2025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1746231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EAD0C292-12F9-4FD0-8996-B1F7FD7EF77B}" type="datetimeFigureOut">
              <a:rPr lang="en-US" smtClean="0"/>
              <a:t>3/18/2025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299198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AD0C292-12F9-4FD0-8996-B1F7FD7EF77B}" type="datetimeFigureOut">
              <a:rPr lang="en-US" smtClean="0"/>
              <a:t>3/18/2025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1378886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EAD0C292-12F9-4FD0-8996-B1F7FD7EF77B}" type="datetimeFigureOut">
              <a:rPr lang="en-US" smtClean="0"/>
              <a:t>3/18/2025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412427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EAD0C292-12F9-4FD0-8996-B1F7FD7EF77B}" type="datetimeFigureOut">
              <a:rPr lang="en-US" smtClean="0"/>
              <a:t>3/18/2025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9A869D4-D16D-468C-B4B4-74FA9D1E2C80}" type="slidenum">
              <a:rPr lang="en-US" smtClean="0"/>
              <a:t>‹#›</a:t>
            </a:fld>
            <a:endParaRPr lang="en-US"/>
          </a:p>
        </p:txBody>
      </p:sp>
    </p:spTree>
    <p:extLst>
      <p:ext uri="{BB962C8B-B14F-4D97-AF65-F5344CB8AC3E}">
        <p14:creationId xmlns:p14="http://schemas.microsoft.com/office/powerpoint/2010/main" val="2496982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AD0C292-12F9-4FD0-8996-B1F7FD7EF77B}" type="datetimeFigureOut">
              <a:rPr lang="en-US" smtClean="0"/>
              <a:t>3/18/2025</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9A869D4-D16D-468C-B4B4-74FA9D1E2C80}" type="slidenum">
              <a:rPr lang="en-US" smtClean="0"/>
              <a:t>‹#›</a:t>
            </a:fld>
            <a:endParaRPr lang="en-US"/>
          </a:p>
        </p:txBody>
      </p:sp>
    </p:spTree>
    <p:extLst>
      <p:ext uri="{BB962C8B-B14F-4D97-AF65-F5344CB8AC3E}">
        <p14:creationId xmlns:p14="http://schemas.microsoft.com/office/powerpoint/2010/main" val="4028742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44074"/>
            <a:ext cx="9144000" cy="860983"/>
          </a:xfrm>
        </p:spPr>
        <p:txBody>
          <a:bodyPr>
            <a:normAutofit/>
          </a:bodyPr>
          <a:lstStyle/>
          <a:p>
            <a:pPr algn="r"/>
            <a:r>
              <a:rPr lang="en-US" sz="2400" b="1" dirty="0" smtClean="0">
                <a:latin typeface="+mn-lt"/>
              </a:rPr>
              <a:t>University of </a:t>
            </a:r>
            <a:r>
              <a:rPr lang="en-US" sz="2400" b="1" dirty="0" err="1" smtClean="0">
                <a:latin typeface="+mn-lt"/>
              </a:rPr>
              <a:t>Basrah</a:t>
            </a:r>
            <a:r>
              <a:rPr lang="en-US" sz="2400" b="1" dirty="0" smtClean="0">
                <a:latin typeface="+mn-lt"/>
              </a:rPr>
              <a:t>	</a:t>
            </a:r>
            <a:br>
              <a:rPr lang="en-US" sz="2400" b="1" dirty="0" smtClean="0">
                <a:latin typeface="+mn-lt"/>
              </a:rPr>
            </a:br>
            <a:r>
              <a:rPr lang="en-US" sz="2400" b="1" dirty="0" smtClean="0">
                <a:latin typeface="+mn-lt"/>
              </a:rPr>
              <a:t>College of Nursing</a:t>
            </a:r>
            <a:endParaRPr lang="en-US" sz="2400" b="1" dirty="0">
              <a:latin typeface="+mn-lt"/>
            </a:endParaRPr>
          </a:p>
        </p:txBody>
      </p:sp>
      <p:sp>
        <p:nvSpPr>
          <p:cNvPr id="3" name="عنوان فرعي 2"/>
          <p:cNvSpPr>
            <a:spLocks noGrp="1"/>
          </p:cNvSpPr>
          <p:nvPr>
            <p:ph type="subTitle" idx="1"/>
          </p:nvPr>
        </p:nvSpPr>
        <p:spPr>
          <a:xfrm>
            <a:off x="1524000" y="3193961"/>
            <a:ext cx="9144000" cy="2975019"/>
          </a:xfrm>
        </p:spPr>
        <p:txBody>
          <a:bodyPr/>
          <a:lstStyle/>
          <a:p>
            <a:r>
              <a:rPr lang="en-US" sz="2800" b="1" dirty="0" smtClean="0">
                <a:latin typeface="Algerian" panose="04020705040A02060702" pitchFamily="82" charset="0"/>
              </a:rPr>
              <a:t>Management &amp;Leadership in Nursing</a:t>
            </a:r>
          </a:p>
          <a:p>
            <a:r>
              <a:rPr lang="en-US" sz="2800" b="1" dirty="0" smtClean="0">
                <a:latin typeface="Agency FB" panose="020B0503020202020204" pitchFamily="34" charset="0"/>
              </a:rPr>
              <a:t>Professional Ethics</a:t>
            </a:r>
          </a:p>
          <a:p>
            <a:pPr algn="l"/>
            <a:endParaRPr lang="en-US" dirty="0" smtClean="0"/>
          </a:p>
          <a:p>
            <a:pPr algn="l"/>
            <a:r>
              <a:rPr lang="en-US" dirty="0" smtClean="0"/>
              <a:t>Lecture eight</a:t>
            </a:r>
          </a:p>
          <a:p>
            <a:pPr algn="l"/>
            <a:r>
              <a:rPr lang="en-US" dirty="0"/>
              <a:t> Prepared by assist lect. </a:t>
            </a:r>
            <a:r>
              <a:rPr lang="en-US" dirty="0" err="1"/>
              <a:t>Hazeem</a:t>
            </a:r>
            <a:r>
              <a:rPr lang="en-US" dirty="0"/>
              <a:t> Naeem </a:t>
            </a:r>
            <a:r>
              <a:rPr lang="en-US" dirty="0" smtClean="0"/>
              <a:t>Waheeb</a:t>
            </a:r>
            <a:endParaRPr lang="en-US" dirty="0"/>
          </a:p>
        </p:txBody>
      </p:sp>
      <p:pic>
        <p:nvPicPr>
          <p:cNvPr id="4" name="صورة 3"/>
          <p:cNvPicPr>
            <a:picLocks noChangeAspect="1"/>
          </p:cNvPicPr>
          <p:nvPr/>
        </p:nvPicPr>
        <p:blipFill>
          <a:blip r:embed="rId3"/>
          <a:stretch>
            <a:fillRect/>
          </a:stretch>
        </p:blipFill>
        <p:spPr>
          <a:xfrm>
            <a:off x="1948999" y="1144074"/>
            <a:ext cx="2060627" cy="1322947"/>
          </a:xfrm>
          <a:prstGeom prst="rect">
            <a:avLst/>
          </a:prstGeom>
        </p:spPr>
      </p:pic>
      <p:pic>
        <p:nvPicPr>
          <p:cNvPr id="5" name="صورة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69352" y="4134118"/>
            <a:ext cx="2598648" cy="2266682"/>
          </a:xfrm>
          <a:prstGeom prst="rect">
            <a:avLst/>
          </a:prstGeom>
        </p:spPr>
      </p:pic>
    </p:spTree>
    <p:extLst>
      <p:ext uri="{BB962C8B-B14F-4D97-AF65-F5344CB8AC3E}">
        <p14:creationId xmlns:p14="http://schemas.microsoft.com/office/powerpoint/2010/main" val="2615844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dirty="0"/>
              <a:t>HOME WORK</a:t>
            </a:r>
          </a:p>
        </p:txBody>
      </p:sp>
      <p:sp>
        <p:nvSpPr>
          <p:cNvPr id="3" name="عنصر نائب للمحتوى 2"/>
          <p:cNvSpPr>
            <a:spLocks noGrp="1"/>
          </p:cNvSpPr>
          <p:nvPr>
            <p:ph idx="1"/>
          </p:nvPr>
        </p:nvSpPr>
        <p:spPr>
          <a:xfrm>
            <a:off x="838200" y="1825625"/>
            <a:ext cx="10515600" cy="2980837"/>
          </a:xfrm>
        </p:spPr>
        <p:txBody>
          <a:bodyPr/>
          <a:lstStyle/>
          <a:p>
            <a:pPr algn="l" rtl="0"/>
            <a:r>
              <a:rPr lang="en-US" dirty="0" smtClean="0"/>
              <a:t>defined</a:t>
            </a:r>
            <a:r>
              <a:rPr lang="en-US" dirty="0"/>
              <a:t> </a:t>
            </a:r>
            <a:r>
              <a:rPr lang="en-US" dirty="0" smtClean="0"/>
              <a:t>Ethics?</a:t>
            </a:r>
          </a:p>
          <a:p>
            <a:pPr algn="l" rtl="0"/>
            <a:r>
              <a:rPr lang="en-US" dirty="0"/>
              <a:t>What are the duties of a nursing manager</a:t>
            </a:r>
            <a:r>
              <a:rPr lang="en-US" dirty="0" smtClean="0"/>
              <a:t>?</a:t>
            </a:r>
          </a:p>
          <a:p>
            <a:pPr algn="l" rtl="0"/>
            <a:r>
              <a:rPr lang="en-US" dirty="0"/>
              <a:t>What are the principles of biomedical </a:t>
            </a:r>
            <a:r>
              <a:rPr lang="en-US" dirty="0" smtClean="0"/>
              <a:t>ethics?</a:t>
            </a:r>
          </a:p>
          <a:p>
            <a:pPr algn="l" rtl="0"/>
            <a:r>
              <a:rPr lang="en-US" dirty="0"/>
              <a:t>What are models for addressing ethical issues?</a:t>
            </a:r>
            <a:endParaRPr lang="en-US" dirty="0" smtClean="0"/>
          </a:p>
          <a:p>
            <a:pPr algn="l" rtl="0"/>
            <a:endParaRPr lang="en-US" dirty="0"/>
          </a:p>
        </p:txBody>
      </p:sp>
    </p:spTree>
    <p:extLst>
      <p:ext uri="{BB962C8B-B14F-4D97-AF65-F5344CB8AC3E}">
        <p14:creationId xmlns:p14="http://schemas.microsoft.com/office/powerpoint/2010/main" val="35567513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10515599" cy="4568444"/>
          </a:xfrm>
        </p:spPr>
      </p:pic>
    </p:spTree>
    <p:extLst>
      <p:ext uri="{BB962C8B-B14F-4D97-AF65-F5344CB8AC3E}">
        <p14:creationId xmlns:p14="http://schemas.microsoft.com/office/powerpoint/2010/main" val="3791331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3200" b="1" dirty="0" smtClean="0">
                <a:latin typeface="Algerian" panose="04020705040A02060702" pitchFamily="82" charset="0"/>
              </a:rPr>
              <a:t>Performance Ethics</a:t>
            </a:r>
            <a:endParaRPr lang="en-US" sz="3200" b="1" dirty="0">
              <a:latin typeface="Algerian" panose="04020705040A02060702" pitchFamily="82" charset="0"/>
            </a:endParaRPr>
          </a:p>
        </p:txBody>
      </p:sp>
      <p:sp>
        <p:nvSpPr>
          <p:cNvPr id="3" name="عنصر نائب للمحتوى 2"/>
          <p:cNvSpPr>
            <a:spLocks noGrp="1"/>
          </p:cNvSpPr>
          <p:nvPr>
            <p:ph idx="1"/>
          </p:nvPr>
        </p:nvSpPr>
        <p:spPr>
          <a:xfrm>
            <a:off x="838200" y="1825625"/>
            <a:ext cx="10515600" cy="3062898"/>
          </a:xfrm>
        </p:spPr>
        <p:txBody>
          <a:bodyPr/>
          <a:lstStyle/>
          <a:p>
            <a:pPr marL="0" indent="0" algn="justLow" rtl="0">
              <a:buNone/>
            </a:pPr>
            <a:r>
              <a:rPr lang="en-US" b="1" dirty="0" smtClean="0">
                <a:solidFill>
                  <a:srgbClr val="FF0000"/>
                </a:solidFill>
              </a:rPr>
              <a:t>Ethics is defined </a:t>
            </a:r>
            <a:r>
              <a:rPr lang="en-US" dirty="0" smtClean="0"/>
              <a:t>as "a branch of philosophy dealing with values</a:t>
            </a:r>
            <a:r>
              <a:rPr lang="en-US" dirty="0"/>
              <a:t> </a:t>
            </a:r>
            <a:r>
              <a:rPr lang="en-US" dirty="0" smtClean="0"/>
              <a:t>pertaining to human conduct, considering the rightness and wrongness of actions and the goodness or badness of the motives and ends of such actions". </a:t>
            </a:r>
          </a:p>
          <a:p>
            <a:pPr algn="justLow" rtl="0">
              <a:buFont typeface="Wingdings" panose="05000000000000000000" pitchFamily="2" charset="2"/>
              <a:buChar char="Ø"/>
            </a:pPr>
            <a:r>
              <a:rPr lang="en-US" b="1" dirty="0"/>
              <a:t>philosophy </a:t>
            </a:r>
            <a:r>
              <a:rPr lang="en-US" b="1" dirty="0" smtClean="0"/>
              <a:t>Ethics: </a:t>
            </a:r>
            <a:r>
              <a:rPr lang="en-US" dirty="0" smtClean="0"/>
              <a:t>is a science of judging the relationship of means to ends, and the art of controlling means so they serve human ends. It involves conflict, choice, and conscience.</a:t>
            </a:r>
            <a:endParaRPr lang="en-US" dirty="0"/>
          </a:p>
        </p:txBody>
      </p:sp>
    </p:spTree>
    <p:extLst>
      <p:ext uri="{BB962C8B-B14F-4D97-AF65-F5344CB8AC3E}">
        <p14:creationId xmlns:p14="http://schemas.microsoft.com/office/powerpoint/2010/main" val="3153343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1825625"/>
            <a:ext cx="10515600" cy="2265729"/>
          </a:xfrm>
        </p:spPr>
        <p:txBody>
          <a:bodyPr>
            <a:normAutofit/>
          </a:bodyPr>
          <a:lstStyle/>
          <a:p>
            <a:pPr marL="0" indent="0" algn="justLow" rtl="0">
              <a:buNone/>
            </a:pPr>
            <a:r>
              <a:rPr lang="en-US" sz="3600" dirty="0" smtClean="0"/>
              <a:t>Code of Ethics: It is a specific set of professional behaviors and values ​​that a professional interpreter </a:t>
            </a:r>
            <a:r>
              <a:rPr lang="en-US" sz="3600" dirty="0"/>
              <a:t>should know and adhere to, including confidentiality, accuracy, privacy, and integrity. </a:t>
            </a:r>
          </a:p>
        </p:txBody>
      </p:sp>
      <p:sp>
        <p:nvSpPr>
          <p:cNvPr id="4" name="مستطيل 3"/>
          <p:cNvSpPr/>
          <p:nvPr/>
        </p:nvSpPr>
        <p:spPr>
          <a:xfrm>
            <a:off x="1407804" y="742950"/>
            <a:ext cx="3449946" cy="707886"/>
          </a:xfrm>
          <a:prstGeom prst="rect">
            <a:avLst/>
          </a:prstGeom>
        </p:spPr>
        <p:txBody>
          <a:bodyPr wrap="square">
            <a:spAutoFit/>
          </a:bodyPr>
          <a:lstStyle/>
          <a:p>
            <a:pPr algn="l"/>
            <a:r>
              <a:rPr lang="en-US" sz="4000" b="1" dirty="0">
                <a:solidFill>
                  <a:srgbClr val="FF0000"/>
                </a:solidFill>
              </a:rPr>
              <a:t>Code of Ethics</a:t>
            </a:r>
          </a:p>
        </p:txBody>
      </p:sp>
    </p:spTree>
    <p:extLst>
      <p:ext uri="{BB962C8B-B14F-4D97-AF65-F5344CB8AC3E}">
        <p14:creationId xmlns:p14="http://schemas.microsoft.com/office/powerpoint/2010/main" val="3202517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1416676"/>
            <a:ext cx="10515600" cy="4104893"/>
          </a:xfrm>
        </p:spPr>
        <p:txBody>
          <a:bodyPr>
            <a:normAutofit/>
          </a:bodyPr>
          <a:lstStyle/>
          <a:p>
            <a:pPr marL="0" indent="0" algn="justLow" rtl="0">
              <a:buNone/>
            </a:pPr>
            <a:r>
              <a:rPr lang="en-US" dirty="0"/>
              <a:t>Ethics is an integral part of nursing management, and how we operate in a managerial role is influenced by our values, beliefs, and experiences that shape us as individuals and leaders.</a:t>
            </a:r>
          </a:p>
          <a:p>
            <a:pPr marL="0" indent="0" algn="justLow" rtl="0">
              <a:buNone/>
            </a:pPr>
            <a:endParaRPr lang="en-US" dirty="0"/>
          </a:p>
          <a:p>
            <a:pPr marL="0" indent="0" algn="justLow" rtl="0">
              <a:buNone/>
            </a:pPr>
            <a:r>
              <a:rPr lang="en-US" dirty="0"/>
              <a:t>There are various codes and bills of rights that can provide a framework for ethical decision-making such as the ANA Code for Nurses and the Social Policy Statement. The Patient Bill of Rights outlines the rights of patients and indicates an obligation on the part of the nurse to assist the patient in securing these rights.</a:t>
            </a:r>
          </a:p>
        </p:txBody>
      </p:sp>
      <p:sp>
        <p:nvSpPr>
          <p:cNvPr id="2" name="مستطيل 1"/>
          <p:cNvSpPr/>
          <p:nvPr/>
        </p:nvSpPr>
        <p:spPr>
          <a:xfrm>
            <a:off x="781050" y="419785"/>
            <a:ext cx="8382000" cy="707886"/>
          </a:xfrm>
          <a:prstGeom prst="rect">
            <a:avLst/>
          </a:prstGeom>
        </p:spPr>
        <p:txBody>
          <a:bodyPr wrap="square">
            <a:spAutoFit/>
          </a:bodyPr>
          <a:lstStyle/>
          <a:p>
            <a:pPr algn="l" rtl="0"/>
            <a:r>
              <a:rPr lang="en-US" sz="4000" b="1" dirty="0">
                <a:solidFill>
                  <a:srgbClr val="FF0000"/>
                </a:solidFill>
              </a:rPr>
              <a:t>Ethics in Healthcare Management </a:t>
            </a:r>
          </a:p>
        </p:txBody>
      </p:sp>
    </p:spTree>
    <p:extLst>
      <p:ext uri="{BB962C8B-B14F-4D97-AF65-F5344CB8AC3E}">
        <p14:creationId xmlns:p14="http://schemas.microsoft.com/office/powerpoint/2010/main" val="1784102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744415" y="598372"/>
            <a:ext cx="10515600" cy="5648929"/>
          </a:xfrm>
        </p:spPr>
        <p:txBody>
          <a:bodyPr>
            <a:normAutofit/>
          </a:bodyPr>
          <a:lstStyle/>
          <a:p>
            <a:pPr marL="0" indent="0" algn="l">
              <a:buNone/>
            </a:pPr>
            <a:r>
              <a:rPr lang="en-US" b="1" dirty="0" smtClean="0">
                <a:solidFill>
                  <a:srgbClr val="FF0000"/>
                </a:solidFill>
              </a:rPr>
              <a:t>Manager Obligations</a:t>
            </a:r>
          </a:p>
          <a:p>
            <a:pPr marL="0" indent="0" algn="l">
              <a:buNone/>
            </a:pPr>
            <a:r>
              <a:rPr lang="en-US" b="1" dirty="0"/>
              <a:t>The Nursing Manager has the following duties:</a:t>
            </a:r>
          </a:p>
          <a:p>
            <a:pPr marL="0" indent="0" algn="l">
              <a:buNone/>
            </a:pPr>
            <a:r>
              <a:rPr lang="en-US" dirty="0"/>
              <a:t>1. Provide safe and respectful care</a:t>
            </a:r>
          </a:p>
          <a:p>
            <a:pPr marL="0" indent="0" algn="l">
              <a:buNone/>
            </a:pPr>
            <a:r>
              <a:rPr lang="en-US" dirty="0"/>
              <a:t>2. Do not discriminate</a:t>
            </a:r>
          </a:p>
          <a:p>
            <a:pPr marL="0" indent="0" algn="l">
              <a:buNone/>
            </a:pPr>
            <a:r>
              <a:rPr lang="en-US" dirty="0"/>
              <a:t>3. Ensure privacy and confidentiality</a:t>
            </a:r>
          </a:p>
          <a:p>
            <a:pPr marL="0" indent="0" algn="l">
              <a:buNone/>
            </a:pPr>
            <a:r>
              <a:rPr lang="en-US" dirty="0"/>
              <a:t>4. Ensure that the patient has sufficient information for informed consent</a:t>
            </a:r>
          </a:p>
          <a:p>
            <a:pPr marL="0" indent="0" algn="l">
              <a:buNone/>
            </a:pPr>
            <a:r>
              <a:rPr lang="en-US" dirty="0"/>
              <a:t>5. Support continuity of care</a:t>
            </a:r>
          </a:p>
          <a:p>
            <a:pPr marL="0" indent="0" algn="l">
              <a:buNone/>
            </a:pPr>
            <a:r>
              <a:rPr lang="en-US" dirty="0"/>
              <a:t>6. Protect the public from unethical or illegal practices</a:t>
            </a:r>
          </a:p>
          <a:p>
            <a:pPr marL="0" indent="0" algn="l">
              <a:buNone/>
            </a:pPr>
            <a:r>
              <a:rPr lang="en-US" dirty="0"/>
              <a:t>7. Support the well-being of the profession</a:t>
            </a:r>
          </a:p>
          <a:p>
            <a:pPr marL="0" indent="0" algn="l">
              <a:buNone/>
            </a:pPr>
            <a:r>
              <a:rPr lang="en-US" dirty="0"/>
              <a:t>8. Follow physician orders</a:t>
            </a:r>
          </a:p>
        </p:txBody>
      </p:sp>
    </p:spTree>
    <p:extLst>
      <p:ext uri="{BB962C8B-B14F-4D97-AF65-F5344CB8AC3E}">
        <p14:creationId xmlns:p14="http://schemas.microsoft.com/office/powerpoint/2010/main" val="1737263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47650" y="1085851"/>
            <a:ext cx="11791950" cy="5257800"/>
          </a:xfrm>
        </p:spPr>
        <p:txBody>
          <a:bodyPr>
            <a:noAutofit/>
          </a:bodyPr>
          <a:lstStyle/>
          <a:p>
            <a:pPr marL="0" indent="0" algn="justLow" rtl="0">
              <a:buNone/>
            </a:pPr>
            <a:r>
              <a:rPr lang="en-US" sz="3600" dirty="0"/>
              <a:t>The principles of biomedical ethics provide concepts and language that can be used to identify issues, reflect on them, and express the ethical position we take.</a:t>
            </a:r>
          </a:p>
          <a:p>
            <a:pPr marL="0" indent="0" algn="justLow" rtl="0">
              <a:buNone/>
            </a:pPr>
            <a:r>
              <a:rPr lang="en-US" sz="3600" b="1" dirty="0" err="1" smtClean="0">
                <a:solidFill>
                  <a:srgbClr val="FF0000"/>
                </a:solidFill>
              </a:rPr>
              <a:t>1.Principle</a:t>
            </a:r>
            <a:r>
              <a:rPr lang="en-US" sz="3600" b="1" dirty="0" smtClean="0">
                <a:solidFill>
                  <a:srgbClr val="FF0000"/>
                </a:solidFill>
              </a:rPr>
              <a:t> </a:t>
            </a:r>
            <a:r>
              <a:rPr lang="en-US" sz="3600" b="1" dirty="0">
                <a:solidFill>
                  <a:srgbClr val="FF0000"/>
                </a:solidFill>
              </a:rPr>
              <a:t>of Autonomy: </a:t>
            </a:r>
            <a:r>
              <a:rPr lang="en-US" sz="3600" dirty="0"/>
              <a:t>Defined as self-government or self-rule. Personal autonomy is being an independent person, without constraints, and this principle requires that we respect the individual in our care as an independent agent with the right to control his or her life.</a:t>
            </a:r>
          </a:p>
        </p:txBody>
      </p:sp>
      <p:sp>
        <p:nvSpPr>
          <p:cNvPr id="2" name="مستطيل 1"/>
          <p:cNvSpPr/>
          <p:nvPr/>
        </p:nvSpPr>
        <p:spPr>
          <a:xfrm>
            <a:off x="53924" y="273218"/>
            <a:ext cx="6117572" cy="646331"/>
          </a:xfrm>
          <a:prstGeom prst="rect">
            <a:avLst/>
          </a:prstGeom>
        </p:spPr>
        <p:txBody>
          <a:bodyPr wrap="none">
            <a:spAutoFit/>
          </a:bodyPr>
          <a:lstStyle/>
          <a:p>
            <a:r>
              <a:rPr lang="en-US" sz="3600" b="1" dirty="0">
                <a:solidFill>
                  <a:srgbClr val="FF0000"/>
                </a:solidFill>
              </a:rPr>
              <a:t>Principles of Biomedical Ethics:</a:t>
            </a:r>
          </a:p>
        </p:txBody>
      </p:sp>
    </p:spTree>
    <p:extLst>
      <p:ext uri="{BB962C8B-B14F-4D97-AF65-F5344CB8AC3E}">
        <p14:creationId xmlns:p14="http://schemas.microsoft.com/office/powerpoint/2010/main" val="2215449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400" y="1219200"/>
            <a:ext cx="11830050" cy="3516923"/>
          </a:xfrm>
        </p:spPr>
        <p:txBody>
          <a:bodyPr>
            <a:normAutofit/>
          </a:bodyPr>
          <a:lstStyle/>
          <a:p>
            <a:pPr marL="0" indent="0" algn="l">
              <a:buNone/>
            </a:pPr>
            <a:r>
              <a:rPr lang="en-US" sz="3600" b="1" dirty="0" smtClean="0">
                <a:solidFill>
                  <a:srgbClr val="FF0000"/>
                </a:solidFill>
              </a:rPr>
              <a:t>2. Principle </a:t>
            </a:r>
            <a:r>
              <a:rPr lang="en-US" sz="3600" b="1" dirty="0">
                <a:solidFill>
                  <a:srgbClr val="FF0000"/>
                </a:solidFill>
              </a:rPr>
              <a:t>of Non-maleficence: </a:t>
            </a:r>
            <a:r>
              <a:rPr lang="en-US" sz="3600" dirty="0"/>
              <a:t>The principle that requires not to cause harm. </a:t>
            </a:r>
            <a:endParaRPr lang="en-US" sz="3600" dirty="0" smtClean="0"/>
          </a:p>
          <a:p>
            <a:pPr marL="0" indent="0" algn="l">
              <a:buNone/>
            </a:pPr>
            <a:r>
              <a:rPr lang="en-US" sz="3600" b="1" dirty="0" err="1" smtClean="0">
                <a:solidFill>
                  <a:srgbClr val="FF0000"/>
                </a:solidFill>
              </a:rPr>
              <a:t>3.Principle</a:t>
            </a:r>
            <a:r>
              <a:rPr lang="en-US" sz="3600" b="1" dirty="0" smtClean="0">
                <a:solidFill>
                  <a:srgbClr val="FF0000"/>
                </a:solidFill>
              </a:rPr>
              <a:t> </a:t>
            </a:r>
            <a:r>
              <a:rPr lang="en-US" sz="3600" b="1" dirty="0">
                <a:solidFill>
                  <a:srgbClr val="FF0000"/>
                </a:solidFill>
              </a:rPr>
              <a:t>of Beneficence: </a:t>
            </a:r>
            <a:r>
              <a:rPr lang="en-US" sz="3600" dirty="0"/>
              <a:t>Doing good</a:t>
            </a:r>
            <a:r>
              <a:rPr lang="en-US" sz="3600" dirty="0" smtClean="0"/>
              <a:t>.</a:t>
            </a:r>
          </a:p>
          <a:p>
            <a:pPr marL="0" indent="0" algn="l">
              <a:buNone/>
            </a:pPr>
            <a:r>
              <a:rPr lang="en-US" sz="3600" dirty="0" smtClean="0"/>
              <a:t> </a:t>
            </a:r>
            <a:r>
              <a:rPr lang="en-US" sz="3600" dirty="0" err="1" smtClean="0">
                <a:solidFill>
                  <a:srgbClr val="FF0000"/>
                </a:solidFill>
              </a:rPr>
              <a:t>4.</a:t>
            </a:r>
            <a:r>
              <a:rPr lang="en-US" sz="3600" b="1" dirty="0" err="1" smtClean="0">
                <a:solidFill>
                  <a:srgbClr val="FF0000"/>
                </a:solidFill>
              </a:rPr>
              <a:t>Principle</a:t>
            </a:r>
            <a:r>
              <a:rPr lang="en-US" sz="3600" b="1" dirty="0" smtClean="0">
                <a:solidFill>
                  <a:srgbClr val="FF0000"/>
                </a:solidFill>
              </a:rPr>
              <a:t> </a:t>
            </a:r>
            <a:r>
              <a:rPr lang="en-US" sz="3600" b="1" dirty="0">
                <a:solidFill>
                  <a:srgbClr val="FF0000"/>
                </a:solidFill>
              </a:rPr>
              <a:t>of Justice: </a:t>
            </a:r>
            <a:r>
              <a:rPr lang="en-US" sz="3600" dirty="0"/>
              <a:t>Giving each person his or her due rights, and requires taking actions that contribute to the well-being of others, and prevent and eliminate harm</a:t>
            </a:r>
            <a:r>
              <a:rPr lang="en-US" dirty="0"/>
              <a:t>.</a:t>
            </a:r>
          </a:p>
        </p:txBody>
      </p:sp>
    </p:spTree>
    <p:extLst>
      <p:ext uri="{BB962C8B-B14F-4D97-AF65-F5344CB8AC3E}">
        <p14:creationId xmlns:p14="http://schemas.microsoft.com/office/powerpoint/2010/main" val="3877674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76250" y="796925"/>
            <a:ext cx="10515600" cy="4351338"/>
          </a:xfrm>
        </p:spPr>
        <p:txBody>
          <a:bodyPr/>
          <a:lstStyle/>
          <a:p>
            <a:pPr marL="0" indent="0" algn="l">
              <a:buNone/>
            </a:pPr>
            <a:r>
              <a:rPr lang="en-US" sz="4000" dirty="0" smtClean="0">
                <a:solidFill>
                  <a:srgbClr val="FF0000"/>
                </a:solidFill>
              </a:rPr>
              <a:t>A </a:t>
            </a:r>
            <a:r>
              <a:rPr lang="en-US" sz="4000" dirty="0">
                <a:solidFill>
                  <a:srgbClr val="FF0000"/>
                </a:solidFill>
              </a:rPr>
              <a:t>Model for Addressing an Ethical Issue</a:t>
            </a:r>
            <a:r>
              <a:rPr lang="en-US" sz="4000" dirty="0" smtClean="0">
                <a:solidFill>
                  <a:srgbClr val="FF0000"/>
                </a:solidFill>
              </a:rPr>
              <a:t>:</a:t>
            </a:r>
          </a:p>
          <a:p>
            <a:pPr marL="0" indent="0" algn="l">
              <a:buNone/>
            </a:pPr>
            <a:r>
              <a:rPr lang="en-US" dirty="0" smtClean="0"/>
              <a:t> </a:t>
            </a:r>
            <a:r>
              <a:rPr lang="en-US" dirty="0"/>
              <a:t/>
            </a:r>
            <a:br>
              <a:rPr lang="en-US" dirty="0"/>
            </a:br>
            <a:r>
              <a:rPr lang="en-US" sz="3600" dirty="0" smtClean="0">
                <a:solidFill>
                  <a:srgbClr val="FF0000"/>
                </a:solidFill>
              </a:rPr>
              <a:t>M</a:t>
            </a:r>
            <a:r>
              <a:rPr lang="en-US" sz="3600" dirty="0" smtClean="0"/>
              <a:t> = Massage the dilemma.</a:t>
            </a:r>
          </a:p>
          <a:p>
            <a:pPr marL="0" indent="0" algn="l">
              <a:buNone/>
            </a:pPr>
            <a:r>
              <a:rPr lang="en-US" sz="3600" dirty="0" smtClean="0">
                <a:solidFill>
                  <a:srgbClr val="FF0000"/>
                </a:solidFill>
              </a:rPr>
              <a:t>O</a:t>
            </a:r>
            <a:r>
              <a:rPr lang="en-US" sz="3600" dirty="0" smtClean="0"/>
              <a:t>= Outline options.</a:t>
            </a:r>
          </a:p>
          <a:p>
            <a:pPr marL="0" indent="0" algn="l">
              <a:buNone/>
            </a:pPr>
            <a:r>
              <a:rPr lang="en-US" sz="3600" dirty="0" smtClean="0">
                <a:solidFill>
                  <a:srgbClr val="FF0000"/>
                </a:solidFill>
              </a:rPr>
              <a:t>R</a:t>
            </a:r>
            <a:r>
              <a:rPr lang="en-US" sz="3600" dirty="0" smtClean="0"/>
              <a:t> = Review criteria and resolve. </a:t>
            </a:r>
          </a:p>
          <a:p>
            <a:pPr marL="0" indent="0" algn="l">
              <a:buNone/>
            </a:pPr>
            <a:r>
              <a:rPr lang="en-US" sz="3600" dirty="0" smtClean="0">
                <a:solidFill>
                  <a:srgbClr val="FF0000"/>
                </a:solidFill>
              </a:rPr>
              <a:t>A</a:t>
            </a:r>
            <a:r>
              <a:rPr lang="en-US" sz="3600" dirty="0" smtClean="0"/>
              <a:t> = Affirmation of  position and action.</a:t>
            </a:r>
          </a:p>
          <a:p>
            <a:pPr marL="0" indent="0" algn="l">
              <a:buNone/>
            </a:pPr>
            <a:r>
              <a:rPr lang="en-US" sz="3600" dirty="0" smtClean="0">
                <a:solidFill>
                  <a:srgbClr val="FF0000"/>
                </a:solidFill>
              </a:rPr>
              <a:t>L</a:t>
            </a:r>
            <a:r>
              <a:rPr lang="en-US" sz="3600" dirty="0" smtClean="0"/>
              <a:t> = Looking back .</a:t>
            </a:r>
            <a:endParaRPr lang="en-US" sz="3600" dirty="0"/>
          </a:p>
        </p:txBody>
      </p:sp>
    </p:spTree>
    <p:extLst>
      <p:ext uri="{BB962C8B-B14F-4D97-AF65-F5344CB8AC3E}">
        <p14:creationId xmlns:p14="http://schemas.microsoft.com/office/powerpoint/2010/main" val="38482060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1120462"/>
            <a:ext cx="10515600" cy="5456183"/>
          </a:xfrm>
        </p:spPr>
        <p:txBody>
          <a:bodyPr>
            <a:normAutofit/>
          </a:bodyPr>
          <a:lstStyle/>
          <a:p>
            <a:pPr marL="0" indent="0" algn="justLow" rtl="0">
              <a:buNone/>
            </a:pPr>
            <a:r>
              <a:rPr lang="en-US" b="1" dirty="0" smtClean="0">
                <a:solidFill>
                  <a:srgbClr val="FF0000"/>
                </a:solidFill>
              </a:rPr>
              <a:t>Massage the dilemma: </a:t>
            </a:r>
            <a:r>
              <a:rPr lang="en-US" dirty="0" smtClean="0"/>
              <a:t>to be aware that an ethical dilemma exists. Identify the dilemma and who is, or who should be involved in the process of decision-making. Identify conflicting wishes values of each party involved.</a:t>
            </a:r>
          </a:p>
          <a:p>
            <a:pPr marL="0" indent="0" algn="justLow" rtl="0">
              <a:buNone/>
            </a:pPr>
            <a:r>
              <a:rPr lang="en-US" b="1" dirty="0" smtClean="0">
                <a:solidFill>
                  <a:srgbClr val="FF0000"/>
                </a:solidFill>
              </a:rPr>
              <a:t>Review criteria and resolve: </a:t>
            </a:r>
            <a:r>
              <a:rPr lang="en-US" dirty="0" smtClean="0"/>
              <a:t>to determine appropriate actions, one must weigh the options against the principles and primary values of those involved. Value consideration for the nurse manager may include: respects staff, acts fairly, etc. Practical consideration such as legal impact, effectiveness and likelihood of success can also be considered.</a:t>
            </a:r>
          </a:p>
          <a:p>
            <a:pPr marL="0" indent="0" algn="justLow" rtl="0">
              <a:buNone/>
            </a:pPr>
            <a:r>
              <a:rPr lang="en-US" b="1" dirty="0">
                <a:solidFill>
                  <a:srgbClr val="FF0000"/>
                </a:solidFill>
              </a:rPr>
              <a:t>Affirm position and act: </a:t>
            </a:r>
            <a:r>
              <a:rPr lang="en-US" dirty="0"/>
              <a:t>decide the next appropriate action and develop a strategy. </a:t>
            </a:r>
          </a:p>
        </p:txBody>
      </p:sp>
    </p:spTree>
    <p:extLst>
      <p:ext uri="{BB962C8B-B14F-4D97-AF65-F5344CB8AC3E}">
        <p14:creationId xmlns:p14="http://schemas.microsoft.com/office/powerpoint/2010/main" val="31779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TotalTime>
  <Words>599</Words>
  <Application>Microsoft Office PowerPoint</Application>
  <PresentationFormat>مخصص</PresentationFormat>
  <Paragraphs>55</Paragraphs>
  <Slides>11</Slides>
  <Notes>10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University of Basrah  College of Nursing</vt:lpstr>
      <vt:lpstr>Performance Ethics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HOME WORK</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HAZEEM</cp:lastModifiedBy>
  <cp:revision>26</cp:revision>
  <dcterms:created xsi:type="dcterms:W3CDTF">2023-08-30T06:30:10Z</dcterms:created>
  <dcterms:modified xsi:type="dcterms:W3CDTF">2025-03-18T20:13:54Z</dcterms:modified>
</cp:coreProperties>
</file>